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65" r:id="rId6"/>
    <p:sldId id="266" r:id="rId7"/>
    <p:sldId id="267" r:id="rId8"/>
    <p:sldId id="259" r:id="rId9"/>
    <p:sldId id="263" r:id="rId10"/>
    <p:sldId id="268" r:id="rId11"/>
    <p:sldId id="260" r:id="rId12"/>
    <p:sldId id="264" r:id="rId13"/>
    <p:sldId id="269" r:id="rId14"/>
    <p:sldId id="261"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9"/>
    <p:restoredTop sz="94681"/>
  </p:normalViewPr>
  <p:slideViewPr>
    <p:cSldViewPr snapToGrid="0" snapToObjects="1">
      <p:cViewPr varScale="1">
        <p:scale>
          <a:sx n="95" d="100"/>
          <a:sy n="95" d="100"/>
        </p:scale>
        <p:origin x="208"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CAC1C8-6F0D-4C4D-833B-5EA336AFE3E3}"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161848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AC1C8-6F0D-4C4D-833B-5EA336AFE3E3}"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118923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AC1C8-6F0D-4C4D-833B-5EA336AFE3E3}"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92192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AC1C8-6F0D-4C4D-833B-5EA336AFE3E3}"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160840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AC1C8-6F0D-4C4D-833B-5EA336AFE3E3}"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19447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CAC1C8-6F0D-4C4D-833B-5EA336AFE3E3}"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3899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CAC1C8-6F0D-4C4D-833B-5EA336AFE3E3}" type="datetimeFigureOut">
              <a:rPr lang="en-US" smtClean="0"/>
              <a:t>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41060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CAC1C8-6F0D-4C4D-833B-5EA336AFE3E3}" type="datetimeFigureOut">
              <a:rPr lang="en-US" smtClean="0"/>
              <a:t>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11563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AC1C8-6F0D-4C4D-833B-5EA336AFE3E3}" type="datetimeFigureOut">
              <a:rPr lang="en-US" smtClean="0"/>
              <a:t>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37260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AC1C8-6F0D-4C4D-833B-5EA336AFE3E3}"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38856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AC1C8-6F0D-4C4D-833B-5EA336AFE3E3}"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5CA6A-542C-6B48-B63F-5D2CD94EB4AA}" type="slidenum">
              <a:rPr lang="en-US" smtClean="0"/>
              <a:t>‹#›</a:t>
            </a:fld>
            <a:endParaRPr lang="en-US"/>
          </a:p>
        </p:txBody>
      </p:sp>
    </p:spTree>
    <p:extLst>
      <p:ext uri="{BB962C8B-B14F-4D97-AF65-F5344CB8AC3E}">
        <p14:creationId xmlns:p14="http://schemas.microsoft.com/office/powerpoint/2010/main" val="352083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AC1C8-6F0D-4C4D-833B-5EA336AFE3E3}" type="datetimeFigureOut">
              <a:rPr lang="en-US" smtClean="0"/>
              <a:t>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5CA6A-542C-6B48-B63F-5D2CD94EB4AA}" type="slidenum">
              <a:rPr lang="en-US" smtClean="0"/>
              <a:t>‹#›</a:t>
            </a:fld>
            <a:endParaRPr lang="en-US"/>
          </a:p>
        </p:txBody>
      </p:sp>
    </p:spTree>
    <p:extLst>
      <p:ext uri="{BB962C8B-B14F-4D97-AF65-F5344CB8AC3E}">
        <p14:creationId xmlns:p14="http://schemas.microsoft.com/office/powerpoint/2010/main" val="95159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S2U1L2 Ming Dynasty</a:t>
            </a:r>
            <a:endParaRPr lang="en-US" dirty="0"/>
          </a:p>
        </p:txBody>
      </p:sp>
      <p:sp>
        <p:nvSpPr>
          <p:cNvPr id="3" name="Subtitle 2"/>
          <p:cNvSpPr>
            <a:spLocks noGrp="1"/>
          </p:cNvSpPr>
          <p:nvPr>
            <p:ph type="subTitle" idx="1"/>
          </p:nvPr>
        </p:nvSpPr>
        <p:spPr/>
        <p:txBody>
          <a:bodyPr/>
          <a:lstStyle/>
          <a:p>
            <a:r>
              <a:rPr lang="en-US" dirty="0" smtClean="0"/>
              <a:t>Aim: Did Isolation help or hurt China’s development?</a:t>
            </a:r>
            <a:endParaRPr lang="en-US" dirty="0"/>
          </a:p>
        </p:txBody>
      </p:sp>
    </p:spTree>
    <p:extLst>
      <p:ext uri="{BB962C8B-B14F-4D97-AF65-F5344CB8AC3E}">
        <p14:creationId xmlns:p14="http://schemas.microsoft.com/office/powerpoint/2010/main" val="190303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812" y="107245"/>
            <a:ext cx="11739282" cy="6632585"/>
          </a:xfrm>
          <a:prstGeom prst="rect">
            <a:avLst/>
          </a:prstGeom>
        </p:spPr>
        <p:txBody>
          <a:bodyPr wrap="square">
            <a:spAutoFit/>
          </a:bodyPr>
          <a:lstStyle/>
          <a:p>
            <a:r>
              <a:rPr lang="en-US" sz="2500" b="0" i="0" u="none" strike="noStrike" dirty="0" smtClean="0">
                <a:solidFill>
                  <a:srgbClr val="21242C"/>
                </a:solidFill>
                <a:effectLst/>
                <a:latin typeface="Times New Roman" charset="0"/>
              </a:rPr>
              <a:t>In the early 1400s, Zheng He led the largest ships in the world on seven voyages of exploration to the lands around the Indian Ocean, demonstrating Chinese excellence at shipbuilding and navigation.</a:t>
            </a:r>
            <a:endParaRPr lang="en-US" sz="2500" b="0" dirty="0" smtClean="0">
              <a:effectLst/>
            </a:endParaRPr>
          </a:p>
          <a:p>
            <a:r>
              <a:rPr lang="en-US" sz="2500" b="0" dirty="0" smtClean="0">
                <a:effectLst/>
              </a:rPr>
              <a:t/>
            </a:r>
            <a:br>
              <a:rPr lang="en-US" sz="2500" b="0" dirty="0" smtClean="0">
                <a:effectLst/>
              </a:rPr>
            </a:br>
            <a:r>
              <a:rPr lang="en-US" sz="2500" b="0" i="0" u="none" strike="noStrike" dirty="0" smtClean="0">
                <a:solidFill>
                  <a:srgbClr val="000000"/>
                </a:solidFill>
                <a:effectLst/>
                <a:latin typeface="Times New Roman" charset="0"/>
              </a:rPr>
              <a:t>Zheng He's first voyage lasted from 1405 to 1407. He traveled all the way to Calicut, India visiting many towns and ports along the way. They traded and made diplomatic relations at the places they visited.</a:t>
            </a:r>
            <a:br>
              <a:rPr lang="en-US" sz="2500" b="0" i="0" u="none" strike="noStrike" dirty="0" smtClean="0">
                <a:solidFill>
                  <a:srgbClr val="000000"/>
                </a:solidFill>
                <a:effectLst/>
                <a:latin typeface="Times New Roman" charset="0"/>
              </a:rPr>
            </a:br>
            <a:r>
              <a:rPr lang="en-US" sz="2500" b="0" i="0" u="none" strike="noStrike" dirty="0" smtClean="0">
                <a:solidFill>
                  <a:srgbClr val="000000"/>
                </a:solidFill>
                <a:effectLst/>
                <a:latin typeface="Times New Roman" charset="0"/>
              </a:rPr>
              <a:t/>
            </a:r>
            <a:br>
              <a:rPr lang="en-US" sz="2500" b="0" i="0" u="none" strike="noStrike" dirty="0" smtClean="0">
                <a:solidFill>
                  <a:srgbClr val="000000"/>
                </a:solidFill>
                <a:effectLst/>
                <a:latin typeface="Times New Roman" charset="0"/>
              </a:rPr>
            </a:br>
            <a:r>
              <a:rPr lang="en-US" sz="2500" b="0" i="0" u="none" strike="noStrike" dirty="0" smtClean="0">
                <a:solidFill>
                  <a:srgbClr val="000000"/>
                </a:solidFill>
                <a:effectLst/>
                <a:latin typeface="Times New Roman" charset="0"/>
              </a:rPr>
              <a:t>Zheng He would continue to sail on additional missions over the rest of his life. He traveled to many far away places, going all the way to the African coast and establishing trade relations with over 25 countries. He brought back all sorts of interesting items including animals such a giraffe and camels. He also brought back diplomats from various countries to meet with the Chinese Emperor.</a:t>
            </a:r>
            <a:endParaRPr lang="en-US" sz="2500" b="0" dirty="0" smtClean="0">
              <a:effectLst/>
            </a:endParaRPr>
          </a:p>
          <a:p>
            <a:r>
              <a:rPr lang="en-US" sz="2500" b="0" dirty="0" smtClean="0">
                <a:effectLst/>
              </a:rPr>
              <a:t/>
            </a:r>
            <a:br>
              <a:rPr lang="en-US" sz="2500" b="0" dirty="0" smtClean="0">
                <a:effectLst/>
              </a:rPr>
            </a:br>
            <a:r>
              <a:rPr lang="en-US" sz="2500" b="0" i="0" u="none" strike="noStrike" dirty="0" smtClean="0">
                <a:solidFill>
                  <a:srgbClr val="21242C"/>
                </a:solidFill>
                <a:effectLst/>
                <a:latin typeface="Times New Roman" charset="0"/>
              </a:rPr>
              <a:t>After the final voyage, the Chinese emperor suddenly ordered that these expensive expeditions be halted. The ships were left to rot in the harbors, and craftsmen forgot how to build such large ships, letting the knowledge slip away. </a:t>
            </a:r>
            <a:endParaRPr lang="en-US" sz="2500" dirty="0"/>
          </a:p>
        </p:txBody>
      </p:sp>
    </p:spTree>
    <p:extLst>
      <p:ext uri="{BB962C8B-B14F-4D97-AF65-F5344CB8AC3E}">
        <p14:creationId xmlns:p14="http://schemas.microsoft.com/office/powerpoint/2010/main" val="169948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Note Catcher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4858581"/>
              </p:ext>
            </p:extLst>
          </p:nvPr>
        </p:nvGraphicFramePr>
        <p:xfrm>
          <a:off x="582706" y="1462554"/>
          <a:ext cx="11008659" cy="5274422"/>
        </p:xfrm>
        <a:graphic>
          <a:graphicData uri="http://schemas.openxmlformats.org/drawingml/2006/table">
            <a:tbl>
              <a:tblPr firstRow="1" bandRow="1">
                <a:tableStyleId>{073A0DAA-6AF3-43AB-8588-CEC1D06C72B9}</a:tableStyleId>
              </a:tblPr>
              <a:tblGrid>
                <a:gridCol w="1891553"/>
                <a:gridCol w="4598894"/>
                <a:gridCol w="1438835"/>
                <a:gridCol w="3079377"/>
              </a:tblGrid>
              <a:tr h="971604">
                <a:tc>
                  <a:txBody>
                    <a:bodyPr/>
                    <a:lstStyle/>
                    <a:p>
                      <a:r>
                        <a:rPr lang="en-US" dirty="0" smtClean="0"/>
                        <a:t>Document/Topic</a:t>
                      </a:r>
                      <a:endParaRPr lang="en-US" dirty="0"/>
                    </a:p>
                  </a:txBody>
                  <a:tcPr/>
                </a:tc>
                <a:tc>
                  <a:txBody>
                    <a:bodyPr/>
                    <a:lstStyle/>
                    <a:p>
                      <a:r>
                        <a:rPr lang="en-US" dirty="0" smtClean="0"/>
                        <a:t>Comprehension Question</a:t>
                      </a:r>
                      <a:endParaRPr lang="en-US" dirty="0"/>
                    </a:p>
                  </a:txBody>
                  <a:tcPr/>
                </a:tc>
                <a:tc>
                  <a:txBody>
                    <a:bodyPr/>
                    <a:lstStyle/>
                    <a:p>
                      <a:r>
                        <a:rPr lang="en-US" dirty="0" smtClean="0"/>
                        <a:t>Isolation/ Interaction?</a:t>
                      </a:r>
                      <a:endParaRPr lang="en-US" dirty="0"/>
                    </a:p>
                  </a:txBody>
                  <a:tcPr/>
                </a:tc>
                <a:tc>
                  <a:txBody>
                    <a:bodyPr/>
                    <a:lstStyle/>
                    <a:p>
                      <a:r>
                        <a:rPr lang="en-US" dirty="0" smtClean="0"/>
                        <a:t>Grade</a:t>
                      </a:r>
                      <a:r>
                        <a:rPr lang="en-US" baseline="0" dirty="0" smtClean="0"/>
                        <a:t> + </a:t>
                      </a:r>
                      <a:r>
                        <a:rPr lang="en-US" dirty="0" smtClean="0"/>
                        <a:t>Explanation</a:t>
                      </a:r>
                      <a:endParaRPr lang="en-US" dirty="0"/>
                    </a:p>
                  </a:txBody>
                  <a:tcPr/>
                </a:tc>
              </a:tr>
              <a:tr h="4302818">
                <a:tc>
                  <a:txBody>
                    <a:bodyPr/>
                    <a:lstStyle/>
                    <a:p>
                      <a:r>
                        <a:rPr lang="en-US" sz="2500" b="0" i="0" u="none" strike="noStrike" kern="1200" dirty="0" smtClean="0">
                          <a:solidFill>
                            <a:schemeClr val="dk1"/>
                          </a:solidFill>
                          <a:effectLst/>
                          <a:latin typeface="+mn-lt"/>
                          <a:ea typeface="+mn-ea"/>
                          <a:cs typeface="+mn-cs"/>
                        </a:rPr>
                        <a:t>C: Great Wall</a:t>
                      </a:r>
                      <a:endParaRPr lang="en-US" sz="2500" dirty="0"/>
                    </a:p>
                  </a:txBody>
                  <a:tcPr/>
                </a:tc>
                <a:tc>
                  <a:txBody>
                    <a:bodyPr/>
                    <a:lstStyle/>
                    <a:p>
                      <a:pPr rtl="0"/>
                      <a:r>
                        <a:rPr lang="en-US" sz="2500" b="0" i="0" u="none" strike="noStrike" kern="1200" dirty="0" smtClean="0">
                          <a:solidFill>
                            <a:schemeClr val="dk1"/>
                          </a:solidFill>
                          <a:effectLst/>
                          <a:latin typeface="+mn-lt"/>
                          <a:ea typeface="+mn-ea"/>
                          <a:cs typeface="+mn-cs"/>
                        </a:rPr>
                        <a:t>What was the physical purpose of the Great Wall of China?</a:t>
                      </a:r>
                      <a:endParaRPr lang="en-US" sz="2500" b="0" dirty="0" smtClean="0">
                        <a:effectLst/>
                      </a:endParaRPr>
                    </a:p>
                    <a:p>
                      <a:pPr rtl="0"/>
                      <a:endParaRPr lang="en-US" sz="2500" b="0" dirty="0" smtClean="0">
                        <a:effectLst/>
                      </a:endParaRPr>
                    </a:p>
                    <a:p>
                      <a:pPr rtl="0"/>
                      <a:endParaRPr lang="en-US" sz="2500" b="0" dirty="0" smtClean="0">
                        <a:effectLst/>
                      </a:endParaRPr>
                    </a:p>
                    <a:p>
                      <a:pPr rtl="0"/>
                      <a:endParaRPr lang="en-US" sz="2500" b="0" dirty="0" smtClean="0">
                        <a:effectLst/>
                      </a:endParaRPr>
                    </a:p>
                    <a:p>
                      <a:pPr rtl="0"/>
                      <a:r>
                        <a:rPr lang="en-US" sz="2500" b="0" i="0" u="none" strike="noStrike" kern="1200" dirty="0" smtClean="0">
                          <a:solidFill>
                            <a:schemeClr val="dk1"/>
                          </a:solidFill>
                          <a:effectLst/>
                          <a:latin typeface="+mn-lt"/>
                          <a:ea typeface="+mn-ea"/>
                          <a:cs typeface="+mn-cs"/>
                        </a:rPr>
                        <a:t>What other purpose did the Great Wall serve?</a:t>
                      </a:r>
                      <a:r>
                        <a:rPr lang="en-US" sz="2500" b="0" dirty="0" smtClean="0">
                          <a:effectLst/>
                        </a:rPr>
                        <a:t/>
                      </a:r>
                      <a:br>
                        <a:rPr lang="en-US" sz="2500" b="0" dirty="0" smtClean="0">
                          <a:effectLst/>
                        </a:rPr>
                      </a:br>
                      <a:endParaRPr lang="en-US" sz="2500" b="0" dirty="0" smtClean="0">
                        <a:effectLst/>
                      </a:endParaRPr>
                    </a:p>
                    <a:p>
                      <a:r>
                        <a:rPr lang="en-US" sz="2500" b="0" dirty="0" smtClean="0">
                          <a:effectLst/>
                        </a:rPr>
                        <a:t/>
                      </a:r>
                      <a:br>
                        <a:rPr lang="en-US" sz="2500" b="0" dirty="0" smtClean="0">
                          <a:effectLst/>
                        </a:rPr>
                      </a:br>
                      <a:endParaRPr lang="en-US" sz="25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3887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C: Great Wall of China</a:t>
            </a:r>
            <a:endParaRPr lang="en-US" dirty="0"/>
          </a:p>
        </p:txBody>
      </p:sp>
      <p:sp>
        <p:nvSpPr>
          <p:cNvPr id="3" name="Content Placeholder 2"/>
          <p:cNvSpPr>
            <a:spLocks noGrp="1"/>
          </p:cNvSpPr>
          <p:nvPr>
            <p:ph idx="1"/>
          </p:nvPr>
        </p:nvSpPr>
        <p:spPr/>
        <p:txBody>
          <a:bodyPr/>
          <a:lstStyle/>
          <a:p>
            <a:endParaRPr lang="en-US"/>
          </a:p>
        </p:txBody>
      </p:sp>
      <p:pic>
        <p:nvPicPr>
          <p:cNvPr id="6146" name="Picture 2" descr="https://lh6.googleusercontent.com/ISXnYrvTehx3YPXvMjHbaKZjvFpw_BAQIyj7JcRdvvFfOF5LbHVT_KJQIlYdK76Vc3GMJYol9PluYtzZze5WcOLGr3ebdrQo0-srU5zgIAZ58f2HMtFY4zzoDZj0doG8yiF-rB3JJ-I4oNqo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776" y="1690688"/>
            <a:ext cx="7382435" cy="490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29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024" y="157005"/>
            <a:ext cx="11604812" cy="6740307"/>
          </a:xfrm>
          <a:prstGeom prst="rect">
            <a:avLst/>
          </a:prstGeom>
        </p:spPr>
        <p:txBody>
          <a:bodyPr wrap="square">
            <a:spAutoFit/>
          </a:bodyPr>
          <a:lstStyle/>
          <a:p>
            <a:r>
              <a:rPr lang="en-US" sz="2400" b="0" i="0" u="none" strike="noStrike" dirty="0" smtClean="0">
                <a:solidFill>
                  <a:srgbClr val="101010"/>
                </a:solidFill>
                <a:effectLst/>
                <a:latin typeface="Helvetica Neue" charset="0"/>
              </a:rPr>
              <a:t>The Great Wall of China actually consists of numerous walls and fortifications, many running parallel to each other. It was constructed as a means of preventing incursions from barbarian nomads into the Chinese Empire, the wall is one of the most extensive construction projects ever completed. </a:t>
            </a:r>
            <a:endParaRPr lang="en-US" sz="2400" b="0" dirty="0" smtClean="0">
              <a:effectLst/>
            </a:endParaRPr>
          </a:p>
          <a:p>
            <a:r>
              <a:rPr lang="en-US" sz="2400" b="0" dirty="0" smtClean="0">
                <a:effectLst/>
              </a:rPr>
              <a:t/>
            </a:r>
            <a:br>
              <a:rPr lang="en-US" sz="2400" b="0" dirty="0" smtClean="0">
                <a:effectLst/>
              </a:rPr>
            </a:br>
            <a:r>
              <a:rPr lang="en-US" sz="2400" b="0" i="0" u="none" strike="noStrike" dirty="0" smtClean="0">
                <a:solidFill>
                  <a:srgbClr val="101010"/>
                </a:solidFill>
                <a:effectLst/>
                <a:latin typeface="Helvetica Neue" charset="0"/>
              </a:rPr>
              <a:t>Despite its long history, the Great Wall of China as it is exists today was constructed mainly during the mighty Ming dynasty (1368-1644). Under the strong hand of the Ming rulers, Chinese culture flourished, and the period saw an immense amount of construction in addition to the Great Wall, including bridges, temples and pagodas. </a:t>
            </a:r>
            <a:endParaRPr lang="en-US" sz="2400" b="0" dirty="0" smtClean="0">
              <a:effectLst/>
            </a:endParaRPr>
          </a:p>
          <a:p>
            <a:r>
              <a:rPr lang="en-US" sz="2400" b="0" dirty="0" smtClean="0">
                <a:effectLst/>
              </a:rPr>
              <a:t/>
            </a:r>
            <a:br>
              <a:rPr lang="en-US" sz="2400" b="0" dirty="0" smtClean="0">
                <a:effectLst/>
              </a:rPr>
            </a:br>
            <a:r>
              <a:rPr lang="en-US" sz="2400" b="0" i="0" u="none" strike="noStrike" dirty="0" smtClean="0">
                <a:solidFill>
                  <a:srgbClr val="101010"/>
                </a:solidFill>
                <a:effectLst/>
                <a:latin typeface="Helvetica Neue" charset="0"/>
              </a:rPr>
              <a:t>After an initial phase of territorial expansion, Ming rulers took a largely defensive stance, and their reformation and extension of the Great Wall was key to this strategy.</a:t>
            </a:r>
            <a:endParaRPr lang="en-US" sz="2400" b="0" dirty="0" smtClean="0">
              <a:effectLst/>
            </a:endParaRPr>
          </a:p>
          <a:p>
            <a:r>
              <a:rPr lang="en-US" sz="2400" b="0" dirty="0" smtClean="0">
                <a:effectLst/>
              </a:rPr>
              <a:t/>
            </a:r>
            <a:br>
              <a:rPr lang="en-US" sz="2400" b="0" dirty="0" smtClean="0">
                <a:effectLst/>
              </a:rPr>
            </a:br>
            <a:r>
              <a:rPr lang="en-US" sz="2400" b="0" i="0" u="none" strike="noStrike" dirty="0" smtClean="0">
                <a:solidFill>
                  <a:srgbClr val="101010"/>
                </a:solidFill>
                <a:effectLst/>
                <a:latin typeface="Helvetica Neue" charset="0"/>
              </a:rPr>
              <a:t>Though the Great Wall never effectively prevented invaders from entering China, it came to function more as a psychological barrier between Chinese civilization and the world, and remains a powerful symbol of the country’s enduring strength.</a:t>
            </a:r>
            <a:endParaRPr lang="en-US" sz="2400" dirty="0"/>
          </a:p>
        </p:txBody>
      </p:sp>
    </p:spTree>
    <p:extLst>
      <p:ext uri="{BB962C8B-B14F-4D97-AF65-F5344CB8AC3E}">
        <p14:creationId xmlns:p14="http://schemas.microsoft.com/office/powerpoint/2010/main" val="1584241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Note Catcher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489766"/>
              </p:ext>
            </p:extLst>
          </p:nvPr>
        </p:nvGraphicFramePr>
        <p:xfrm>
          <a:off x="174812" y="1301188"/>
          <a:ext cx="11295531" cy="5274423"/>
        </p:xfrm>
        <a:graphic>
          <a:graphicData uri="http://schemas.openxmlformats.org/drawingml/2006/table">
            <a:tbl>
              <a:tblPr firstRow="1" bandRow="1">
                <a:tableStyleId>{073A0DAA-6AF3-43AB-8588-CEC1D06C72B9}</a:tableStyleId>
              </a:tblPr>
              <a:tblGrid>
                <a:gridCol w="1815353"/>
                <a:gridCol w="5147772"/>
                <a:gridCol w="1226134"/>
                <a:gridCol w="3106272"/>
              </a:tblGrid>
              <a:tr h="995174">
                <a:tc>
                  <a:txBody>
                    <a:bodyPr/>
                    <a:lstStyle/>
                    <a:p>
                      <a:r>
                        <a:rPr lang="en-US" dirty="0" smtClean="0"/>
                        <a:t>Document/Topic</a:t>
                      </a:r>
                      <a:endParaRPr lang="en-US" dirty="0"/>
                    </a:p>
                  </a:txBody>
                  <a:tcPr/>
                </a:tc>
                <a:tc>
                  <a:txBody>
                    <a:bodyPr/>
                    <a:lstStyle/>
                    <a:p>
                      <a:r>
                        <a:rPr lang="en-US" dirty="0" smtClean="0"/>
                        <a:t>Comprehension Question</a:t>
                      </a:r>
                      <a:endParaRPr lang="en-US" dirty="0"/>
                    </a:p>
                  </a:txBody>
                  <a:tcPr/>
                </a:tc>
                <a:tc>
                  <a:txBody>
                    <a:bodyPr/>
                    <a:lstStyle/>
                    <a:p>
                      <a:r>
                        <a:rPr lang="en-US" dirty="0" smtClean="0"/>
                        <a:t>Isolation/ Interaction?</a:t>
                      </a:r>
                      <a:endParaRPr lang="en-US" dirty="0"/>
                    </a:p>
                  </a:txBody>
                  <a:tcPr/>
                </a:tc>
                <a:tc>
                  <a:txBody>
                    <a:bodyPr/>
                    <a:lstStyle/>
                    <a:p>
                      <a:r>
                        <a:rPr lang="en-US" dirty="0" smtClean="0"/>
                        <a:t>Grade</a:t>
                      </a:r>
                      <a:r>
                        <a:rPr lang="en-US" baseline="0" dirty="0" smtClean="0"/>
                        <a:t> + </a:t>
                      </a:r>
                      <a:r>
                        <a:rPr lang="en-US" dirty="0" smtClean="0"/>
                        <a:t>Explanation</a:t>
                      </a:r>
                      <a:endParaRPr lang="en-US" dirty="0"/>
                    </a:p>
                  </a:txBody>
                  <a:tcPr/>
                </a:tc>
              </a:tr>
              <a:tr h="4279249">
                <a:tc>
                  <a:txBody>
                    <a:bodyPr/>
                    <a:lstStyle/>
                    <a:p>
                      <a:pPr rtl="0" fontAlgn="t">
                        <a:spcBef>
                          <a:spcPts val="0"/>
                        </a:spcBef>
                        <a:spcAft>
                          <a:spcPts val="0"/>
                        </a:spcAft>
                      </a:pPr>
                      <a:r>
                        <a:rPr lang="en-US" sz="2000" b="0" i="0" u="none" strike="noStrike" dirty="0">
                          <a:solidFill>
                            <a:srgbClr val="000000"/>
                          </a:solidFill>
                          <a:effectLst/>
                          <a:latin typeface="Calibri" charset="0"/>
                        </a:rPr>
                        <a:t>D: </a:t>
                      </a:r>
                      <a:r>
                        <a:rPr lang="en-US" sz="2000" b="0" i="0" u="none" strike="noStrike" dirty="0" smtClean="0">
                          <a:solidFill>
                            <a:srgbClr val="000000"/>
                          </a:solidFill>
                          <a:effectLst/>
                          <a:latin typeface="Calibri" charset="0"/>
                        </a:rPr>
                        <a:t>Ethnocentrism</a:t>
                      </a:r>
                      <a:endParaRPr lang="en-US" sz="2000" dirty="0">
                        <a:effectLst/>
                      </a:endParaRPr>
                    </a:p>
                  </a:txBody>
                  <a:tcPr marL="73025" marR="73025"/>
                </a:tc>
                <a:tc>
                  <a:txBody>
                    <a:bodyPr/>
                    <a:lstStyle/>
                    <a:p>
                      <a:pPr rtl="0"/>
                      <a:r>
                        <a:rPr lang="en-US" sz="1800" b="0" i="0" u="none" strike="noStrike" kern="1200" dirty="0" smtClean="0">
                          <a:solidFill>
                            <a:schemeClr val="dk1"/>
                          </a:solidFill>
                          <a:effectLst/>
                          <a:latin typeface="+mn-lt"/>
                          <a:ea typeface="+mn-ea"/>
                          <a:cs typeface="+mn-cs"/>
                        </a:rPr>
                        <a:t>Why did the Chinese begin to isolate themselves?</a:t>
                      </a:r>
                      <a:endParaRPr lang="en-US" b="0" dirty="0" smtClean="0">
                        <a:effectLst/>
                      </a:endParaRPr>
                    </a:p>
                    <a:p>
                      <a:pPr rtl="0"/>
                      <a:r>
                        <a:rPr lang="en-US" b="0" dirty="0" smtClean="0">
                          <a:effectLst/>
                        </a:rPr>
                        <a:t/>
                      </a:r>
                      <a:br>
                        <a:rPr lang="en-US" b="0" dirty="0" smtClean="0">
                          <a:effectLst/>
                        </a:rPr>
                      </a:br>
                      <a:endParaRPr lang="en-US" b="0" dirty="0" smtClean="0">
                        <a:effectLst/>
                      </a:endParaRPr>
                    </a:p>
                    <a:p>
                      <a:pPr rtl="0"/>
                      <a:r>
                        <a:rPr lang="en-US" b="0" dirty="0" smtClean="0">
                          <a:effectLst/>
                        </a:rPr>
                        <a:t/>
                      </a:r>
                      <a:br>
                        <a:rPr lang="en-US" b="0" dirty="0" smtClean="0">
                          <a:effectLst/>
                        </a:rPr>
                      </a:br>
                      <a:endParaRPr lang="en-US" b="0" dirty="0" smtClean="0">
                        <a:effectLst/>
                      </a:endParaRPr>
                    </a:p>
                    <a:p>
                      <a:pPr rtl="0"/>
                      <a:r>
                        <a:rPr lang="en-US" sz="1800" b="0" i="0" u="none" strike="noStrike" kern="1200" dirty="0" smtClean="0">
                          <a:solidFill>
                            <a:schemeClr val="dk1"/>
                          </a:solidFill>
                          <a:effectLst/>
                          <a:latin typeface="+mn-lt"/>
                          <a:ea typeface="+mn-ea"/>
                          <a:cs typeface="+mn-cs"/>
                        </a:rPr>
                        <a:t>How did the practice of isolationism affect China and the Ming Dynasty?</a:t>
                      </a:r>
                      <a:endParaRPr lang="en-US" b="0" dirty="0" smtClean="0">
                        <a:effectLst/>
                      </a:endParaRPr>
                    </a:p>
                    <a:p>
                      <a:pPr rtl="0"/>
                      <a:r>
                        <a:rPr lang="en-US" b="0" dirty="0" smtClean="0">
                          <a:effectLst/>
                        </a:rPr>
                        <a:t/>
                      </a:r>
                      <a:br>
                        <a:rPr lang="en-US" b="0" dirty="0" smtClean="0">
                          <a:effectLst/>
                        </a:rPr>
                      </a:br>
                      <a:endParaRPr lang="en-US" b="0" dirty="0" smtClean="0">
                        <a:effectLst/>
                      </a:endParaRPr>
                    </a:p>
                    <a:p>
                      <a:r>
                        <a:rPr lang="en-US" b="0" dirty="0" smtClean="0">
                          <a:effectLst/>
                        </a:rPr>
                        <a:t/>
                      </a:r>
                      <a:br>
                        <a:rPr lang="en-US" b="0" dirty="0" smtClean="0">
                          <a:effectLst/>
                        </a:rPr>
                      </a:br>
                      <a:r>
                        <a:rPr lang="en-US" b="0" dirty="0" smtClean="0">
                          <a:effectLst/>
                        </a:rPr>
                        <a:t/>
                      </a:r>
                      <a:br>
                        <a:rPr lang="en-US" b="0" dirty="0" smtClean="0">
                          <a:effectLst/>
                        </a:rPr>
                      </a:br>
                      <a:endParaRPr lang="en-US" b="0" dirty="0" smtClean="0">
                        <a:effectLst/>
                      </a:endParaRPr>
                    </a:p>
                    <a:p>
                      <a:r>
                        <a:rPr lang="en-US" b="0" dirty="0" smtClean="0">
                          <a:effectLst/>
                        </a:rPr>
                        <a:t/>
                      </a:r>
                      <a:br>
                        <a:rPr lang="en-US" b="0" dirty="0" smtClean="0">
                          <a:effectLst/>
                        </a:rPr>
                      </a:b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8598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descr="mage result for ethnocentrism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434" y="0"/>
            <a:ext cx="8538883" cy="6842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440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 Ethnocentrism</a:t>
            </a:r>
            <a:endParaRPr lang="en-US" dirty="0"/>
          </a:p>
        </p:txBody>
      </p:sp>
      <p:sp>
        <p:nvSpPr>
          <p:cNvPr id="4" name="Rectangle 3"/>
          <p:cNvSpPr/>
          <p:nvPr/>
        </p:nvSpPr>
        <p:spPr>
          <a:xfrm>
            <a:off x="313766" y="1690688"/>
            <a:ext cx="11040034" cy="4493538"/>
          </a:xfrm>
          <a:prstGeom prst="rect">
            <a:avLst/>
          </a:prstGeom>
        </p:spPr>
        <p:txBody>
          <a:bodyPr wrap="square">
            <a:spAutoFit/>
          </a:bodyPr>
          <a:lstStyle/>
          <a:p>
            <a:r>
              <a:rPr lang="en-US" sz="2200" b="0" i="0" u="none" strike="noStrike" dirty="0" smtClean="0">
                <a:solidFill>
                  <a:srgbClr val="000000"/>
                </a:solidFill>
                <a:effectLst/>
                <a:latin typeface="Calibri" charset="0"/>
              </a:rPr>
              <a:t>The Chinese elite looked down upon Europeans and other foreigners.  They believed that foreigners lacked the civilized ways of the “Middle Kingdom” or China.  This belief in one’s own cultural superiority is known as ethnocentrism.  </a:t>
            </a:r>
            <a:endParaRPr lang="en-US" sz="2200" b="0" dirty="0" smtClean="0">
              <a:effectLst/>
            </a:endParaRPr>
          </a:p>
          <a:p>
            <a:r>
              <a:rPr lang="en-US" sz="2200" b="0" dirty="0" smtClean="0">
                <a:effectLst/>
              </a:rPr>
              <a:t/>
            </a:r>
            <a:br>
              <a:rPr lang="en-US" sz="2200" b="0" dirty="0" smtClean="0">
                <a:effectLst/>
              </a:rPr>
            </a:br>
            <a:r>
              <a:rPr lang="en-US" sz="2200" b="0" i="0" u="none" strike="noStrike" dirty="0" smtClean="0">
                <a:solidFill>
                  <a:srgbClr val="000000"/>
                </a:solidFill>
                <a:effectLst/>
                <a:latin typeface="Calibri" charset="0"/>
              </a:rPr>
              <a:t>In the 1500s, the Ming emperors began to isolate China from other countries.  They decided to keep foreigners out and the Chinese in.  Isolation kept the Chinese from learning exciting new things happening elsewhere.  </a:t>
            </a:r>
            <a:endParaRPr lang="en-US" sz="2200" b="0" dirty="0" smtClean="0">
              <a:effectLst/>
            </a:endParaRPr>
          </a:p>
          <a:p>
            <a:r>
              <a:rPr lang="en-US" sz="2200" b="0" dirty="0" smtClean="0">
                <a:effectLst/>
              </a:rPr>
              <a:t/>
            </a:r>
            <a:br>
              <a:rPr lang="en-US" sz="2200" b="0" dirty="0" smtClean="0">
                <a:effectLst/>
              </a:rPr>
            </a:br>
            <a:r>
              <a:rPr lang="en-US" sz="2200" b="0" i="0" u="none" strike="noStrike" dirty="0" smtClean="0">
                <a:solidFill>
                  <a:srgbClr val="000000"/>
                </a:solidFill>
                <a:effectLst/>
                <a:latin typeface="Calibri" charset="0"/>
              </a:rPr>
              <a:t>During the 1500s, the Chinese did little traveling or trading.  China began to change.  It had been ahead of other civilizations, but isolation caused it to fall behind.  </a:t>
            </a:r>
            <a:endParaRPr lang="en-US" sz="2200" b="0" dirty="0" smtClean="0">
              <a:effectLst/>
            </a:endParaRPr>
          </a:p>
          <a:p>
            <a:r>
              <a:rPr lang="en-US" sz="2200" b="0" dirty="0" smtClean="0">
                <a:effectLst/>
              </a:rPr>
              <a:t/>
            </a:r>
            <a:br>
              <a:rPr lang="en-US" sz="2200" b="0" dirty="0" smtClean="0">
                <a:effectLst/>
              </a:rPr>
            </a:br>
            <a:r>
              <a:rPr lang="en-US" sz="2200" b="0" i="0" u="none" strike="noStrike" dirty="0" smtClean="0">
                <a:solidFill>
                  <a:srgbClr val="000000"/>
                </a:solidFill>
                <a:effectLst/>
                <a:latin typeface="Calibri" charset="0"/>
              </a:rPr>
              <a:t>Towards the end of the Ming Dynasty, corruption among public officials weakened the dynasty.  Eventually, the Ming lost the Mandate of Heaven or right to rule.</a:t>
            </a:r>
            <a:endParaRPr lang="en-US" sz="2200" dirty="0"/>
          </a:p>
        </p:txBody>
      </p:sp>
    </p:spTree>
    <p:extLst>
      <p:ext uri="{BB962C8B-B14F-4D97-AF65-F5344CB8AC3E}">
        <p14:creationId xmlns:p14="http://schemas.microsoft.com/office/powerpoint/2010/main" val="1000085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Short Response (10 Min)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 How did the Chinese engage in </a:t>
            </a:r>
            <a:r>
              <a:rPr lang="en-US" b="1" i="1" dirty="0"/>
              <a:t>cultural diffusion</a:t>
            </a:r>
            <a:r>
              <a:rPr lang="en-US" b="1" dirty="0"/>
              <a:t> (sharing of cultures, goods, ideas, </a:t>
            </a:r>
            <a:r>
              <a:rPr lang="en-US" b="1" dirty="0" err="1"/>
              <a:t>etc</a:t>
            </a:r>
            <a:r>
              <a:rPr lang="en-US" b="1" dirty="0"/>
              <a:t>)?</a:t>
            </a:r>
            <a:endParaRPr lang="en-US" b="0" dirty="0" smtClean="0">
              <a:effectLst/>
            </a:endParaRPr>
          </a:p>
          <a:p>
            <a:pPr marL="0" indent="0">
              <a:buNone/>
            </a:pPr>
            <a:endParaRPr lang="en-US" b="0" dirty="0" smtClean="0">
              <a:effectLst/>
            </a:endParaRPr>
          </a:p>
          <a:p>
            <a:pPr marL="0" indent="0">
              <a:buNone/>
            </a:pPr>
            <a:endParaRPr lang="en-US" dirty="0"/>
          </a:p>
          <a:p>
            <a:pPr marL="0" indent="0">
              <a:buNone/>
            </a:pPr>
            <a:r>
              <a:rPr lang="en-US" b="0" dirty="0" smtClean="0">
                <a:effectLst/>
              </a:rPr>
              <a:t/>
            </a:r>
            <a:br>
              <a:rPr lang="en-US" b="0" dirty="0" smtClean="0">
                <a:effectLst/>
              </a:rPr>
            </a:br>
            <a:endParaRPr lang="en-US" b="0" dirty="0" smtClean="0">
              <a:effectLst/>
            </a:endParaRPr>
          </a:p>
          <a:p>
            <a:pPr marL="0" indent="0">
              <a:buNone/>
            </a:pPr>
            <a:r>
              <a:rPr lang="en-US" b="1" dirty="0"/>
              <a:t>b. Why did the Chinese stop foreign voyages and trade?</a:t>
            </a:r>
            <a:endParaRPr lang="en-US" b="0" dirty="0" smtClean="0">
              <a:effectLst/>
            </a:endParaRPr>
          </a:p>
          <a:p>
            <a:pPr marL="0" indent="0">
              <a:buNone/>
            </a:pPr>
            <a:r>
              <a:rPr lang="en-US" b="0" dirty="0" smtClean="0">
                <a:effectLst/>
              </a:rPr>
              <a:t/>
            </a:r>
            <a:br>
              <a:rPr lang="en-US" b="0" dirty="0" smtClean="0">
                <a:effectLst/>
              </a:rPr>
            </a:br>
            <a:endParaRPr lang="en-US" b="0" dirty="0" smtClean="0">
              <a:effectLst/>
            </a:endParaRPr>
          </a:p>
          <a:p>
            <a:pPr marL="0" indent="0">
              <a:buNone/>
            </a:pPr>
            <a:r>
              <a:rPr lang="en-US" b="0" dirty="0" smtClean="0">
                <a:effectLst/>
              </a:rPr>
              <a:t/>
            </a:r>
            <a:br>
              <a:rPr lang="en-US" b="0" dirty="0" smtClean="0">
                <a:effectLst/>
              </a:rPr>
            </a:br>
            <a:endParaRPr lang="en-US" b="0" dirty="0" smtClean="0">
              <a:effectLst/>
            </a:endParaRPr>
          </a:p>
          <a:p>
            <a:pPr marL="0" indent="0">
              <a:buNone/>
            </a:pPr>
            <a:endParaRPr lang="en-US" b="0" dirty="0" smtClean="0">
              <a:effectLst/>
            </a:endParaRPr>
          </a:p>
        </p:txBody>
      </p:sp>
    </p:spTree>
    <p:extLst>
      <p:ext uri="{BB962C8B-B14F-4D97-AF65-F5344CB8AC3E}">
        <p14:creationId xmlns:p14="http://schemas.microsoft.com/office/powerpoint/2010/main" val="20569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(10 Min)</a:t>
            </a:r>
            <a:endParaRPr lang="en-US" dirty="0"/>
          </a:p>
        </p:txBody>
      </p:sp>
      <p:sp>
        <p:nvSpPr>
          <p:cNvPr id="3" name="Content Placeholder 2"/>
          <p:cNvSpPr>
            <a:spLocks noGrp="1"/>
          </p:cNvSpPr>
          <p:nvPr>
            <p:ph idx="1"/>
          </p:nvPr>
        </p:nvSpPr>
        <p:spPr>
          <a:xfrm>
            <a:off x="717176" y="1395319"/>
            <a:ext cx="10515600" cy="1442010"/>
          </a:xfrm>
        </p:spPr>
        <p:txBody>
          <a:bodyPr/>
          <a:lstStyle/>
          <a:p>
            <a:r>
              <a:rPr lang="en-US" i="1" dirty="0" smtClean="0"/>
              <a:t>Which </a:t>
            </a:r>
            <a:r>
              <a:rPr lang="en-US" i="1" dirty="0"/>
              <a:t>foreign policy was better for the Ming Dynasty: Isolation or Interaction? </a:t>
            </a:r>
            <a:endParaRPr lang="en-US" b="0" dirty="0" smtClean="0">
              <a:effectLst/>
            </a:endParaRPr>
          </a:p>
          <a:p>
            <a:r>
              <a:rPr lang="en-US" i="1" dirty="0"/>
              <a:t>Use evidence to support your answer.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4176041"/>
              </p:ext>
            </p:extLst>
          </p:nvPr>
        </p:nvGraphicFramePr>
        <p:xfrm>
          <a:off x="1079141" y="2845710"/>
          <a:ext cx="9461500" cy="3505200"/>
        </p:xfrm>
        <a:graphic>
          <a:graphicData uri="http://schemas.openxmlformats.org/drawingml/2006/table">
            <a:tbl>
              <a:tblPr/>
              <a:tblGrid>
                <a:gridCol w="2374900"/>
                <a:gridCol w="2209800"/>
                <a:gridCol w="2743200"/>
                <a:gridCol w="2133600"/>
              </a:tblGrid>
              <a:tr h="1130300">
                <a:tc>
                  <a:txBody>
                    <a:bodyPr/>
                    <a:lstStyle/>
                    <a:p>
                      <a:pPr marL="457200" rtl="0" fontAlgn="t">
                        <a:spcBef>
                          <a:spcPts val="0"/>
                        </a:spcBef>
                        <a:spcAft>
                          <a:spcPts val="0"/>
                        </a:spcAft>
                      </a:pPr>
                      <a:r>
                        <a:rPr lang="en-US" sz="1400" b="1" i="0" u="none" strike="noStrike" dirty="0">
                          <a:solidFill>
                            <a:srgbClr val="000000"/>
                          </a:solidFill>
                          <a:effectLst/>
                          <a:latin typeface="Georgia" charset="0"/>
                        </a:rPr>
                        <a:t>EXCELLENT</a:t>
                      </a:r>
                      <a:endParaRPr lang="en-US" sz="1400" dirty="0">
                        <a:effectLst/>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Argues a side accurately using relevant information in the written statement that demonstrates a clear and detailed understanding of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Accurately and clearly gives two or more examples counter arguing of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Uses key words accurately.</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Product is creative, accurate, and complete.</a:t>
                      </a:r>
                      <a:endParaRPr lang="en-US" sz="1400" b="0" i="0" u="none" strike="noStrike" dirty="0">
                        <a:solidFill>
                          <a:srgbClr val="000000"/>
                        </a:solidFill>
                        <a:effectLst/>
                        <a:latin typeface="Arial"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02920" rtl="0" fontAlgn="t">
                        <a:spcBef>
                          <a:spcPts val="0"/>
                        </a:spcBef>
                        <a:spcAft>
                          <a:spcPts val="0"/>
                        </a:spcAft>
                      </a:pPr>
                      <a:r>
                        <a:rPr lang="en-US" sz="1400" b="1" i="0" u="none" strike="noStrike" dirty="0">
                          <a:solidFill>
                            <a:srgbClr val="000000"/>
                          </a:solidFill>
                          <a:effectLst/>
                          <a:latin typeface="Georgia" charset="0"/>
                        </a:rPr>
                        <a:t>  GOOD</a:t>
                      </a:r>
                      <a:endParaRPr lang="en-US" sz="1400" dirty="0">
                        <a:effectLst/>
                      </a:endParaRPr>
                    </a:p>
                    <a:p>
                      <a:pPr rtl="0" fontAlgn="base">
                        <a:spcBef>
                          <a:spcPts val="0"/>
                        </a:spcBef>
                        <a:spcAft>
                          <a:spcPts val="0"/>
                        </a:spcAft>
                        <a:buFont typeface="Arial" charset="0"/>
                        <a:buChar char="•"/>
                      </a:pPr>
                      <a:r>
                        <a:rPr lang="en-US" sz="1400" dirty="0">
                          <a:effectLst/>
                        </a:rPr>
                        <a:t/>
                      </a:r>
                      <a:br>
                        <a:rPr lang="en-US" sz="1400" dirty="0">
                          <a:effectLst/>
                        </a:rPr>
                      </a:br>
                      <a:r>
                        <a:rPr lang="en-US" sz="1400" b="0" i="0" u="none" strike="noStrike" dirty="0">
                          <a:solidFill>
                            <a:srgbClr val="000000"/>
                          </a:solidFill>
                          <a:effectLst/>
                          <a:latin typeface="Georgia" charset="0"/>
                        </a:rPr>
                        <a:t>Argues a side using relevant information in the written statement that demonstrates an understanding of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Has a counter argument about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Uses key words in which most are accurately used.</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Product is complete and creative. </a:t>
                      </a:r>
                      <a:endParaRPr lang="en-US" sz="1400" b="0" i="0" u="none" strike="noStrike" dirty="0">
                        <a:solidFill>
                          <a:srgbClr val="000000"/>
                        </a:solidFill>
                        <a:effectLst/>
                        <a:latin typeface="Arial"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400" b="1" i="0" u="none" strike="noStrike" dirty="0">
                          <a:solidFill>
                            <a:srgbClr val="000000"/>
                          </a:solidFill>
                          <a:effectLst/>
                          <a:latin typeface="Georgia" charset="0"/>
                        </a:rPr>
                        <a:t>SATISFACTORY</a:t>
                      </a:r>
                      <a:endParaRPr lang="en-US" sz="1400" dirty="0">
                        <a:effectLst/>
                      </a:endParaRPr>
                    </a:p>
                    <a:p>
                      <a:pPr rtl="0" fontAlgn="base">
                        <a:spcBef>
                          <a:spcPts val="0"/>
                        </a:spcBef>
                        <a:spcAft>
                          <a:spcPts val="0"/>
                        </a:spcAft>
                        <a:buFont typeface="Arial" charset="0"/>
                        <a:buChar char="•"/>
                      </a:pPr>
                      <a:r>
                        <a:rPr lang="en-US" sz="1400" dirty="0">
                          <a:effectLst/>
                        </a:rPr>
                        <a:t/>
                      </a:r>
                      <a:br>
                        <a:rPr lang="en-US" sz="1400" dirty="0">
                          <a:effectLst/>
                        </a:rPr>
                      </a:br>
                      <a:r>
                        <a:rPr lang="en-US" sz="1400" b="0" i="0" u="none" strike="noStrike" dirty="0">
                          <a:solidFill>
                            <a:srgbClr val="000000"/>
                          </a:solidFill>
                          <a:effectLst/>
                          <a:latin typeface="Georgia" charset="0"/>
                        </a:rPr>
                        <a:t>Argues a side</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Uses supporting details that are relevant, but limited, general, or inconsistent in the written statement about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Counter argument about </a:t>
                      </a:r>
                      <a:r>
                        <a:rPr lang="en-US" sz="1400" b="0" i="0" u="none" strike="noStrike" dirty="0" smtClean="0">
                          <a:solidFill>
                            <a:srgbClr val="000000"/>
                          </a:solidFill>
                          <a:effectLst/>
                          <a:latin typeface="Georgia" charset="0"/>
                        </a:rPr>
                        <a:t>the effects of isolation on China </a:t>
                      </a:r>
                      <a:r>
                        <a:rPr lang="en-US" sz="1400" b="0" i="0" u="none" strike="noStrike" dirty="0">
                          <a:solidFill>
                            <a:srgbClr val="000000"/>
                          </a:solidFill>
                          <a:effectLst/>
                          <a:latin typeface="Georgia" charset="0"/>
                        </a:rPr>
                        <a:t>is unclear.</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Does not use key words and/or does not display a clear understanding of the definition.</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Product is complete.</a:t>
                      </a:r>
                      <a:endParaRPr lang="en-US" sz="1400" b="0" i="0" u="none" strike="noStrike" dirty="0">
                        <a:solidFill>
                          <a:srgbClr val="000000"/>
                        </a:solidFill>
                        <a:effectLst/>
                        <a:latin typeface="Arial"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400" b="1" i="0" u="none" strike="noStrike" dirty="0">
                          <a:solidFill>
                            <a:srgbClr val="000000"/>
                          </a:solidFill>
                          <a:effectLst/>
                          <a:latin typeface="Georgia" charset="0"/>
                        </a:rPr>
                        <a:t>UNSATISFACTORY </a:t>
                      </a:r>
                      <a:endParaRPr lang="en-US" sz="1400" dirty="0">
                        <a:effectLst/>
                      </a:endParaRPr>
                    </a:p>
                    <a:p>
                      <a:pPr rtl="0" fontAlgn="base">
                        <a:spcBef>
                          <a:spcPts val="0"/>
                        </a:spcBef>
                        <a:spcAft>
                          <a:spcPts val="0"/>
                        </a:spcAft>
                        <a:buFont typeface="Arial" charset="0"/>
                        <a:buChar char="•"/>
                      </a:pPr>
                      <a:r>
                        <a:rPr lang="en-US" sz="1400" dirty="0">
                          <a:effectLst/>
                        </a:rPr>
                        <a:t/>
                      </a:r>
                      <a:br>
                        <a:rPr lang="en-US" sz="1400" dirty="0">
                          <a:effectLst/>
                        </a:rPr>
                      </a:br>
                      <a:r>
                        <a:rPr lang="en-US" sz="1400" b="0" i="0" u="none" strike="noStrike" dirty="0">
                          <a:solidFill>
                            <a:srgbClr val="000000"/>
                          </a:solidFill>
                          <a:effectLst/>
                          <a:latin typeface="Georgia" charset="0"/>
                        </a:rPr>
                        <a:t>Does not argue a side and or does not argue a side accurately. </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There are minimal details and/or details given are not accurate about   </a:t>
                      </a:r>
                      <a:r>
                        <a:rPr lang="en-US" sz="1400" b="0" i="0" u="none" strike="noStrike" dirty="0" smtClean="0">
                          <a:solidFill>
                            <a:srgbClr val="000000"/>
                          </a:solidFill>
                          <a:effectLst/>
                          <a:latin typeface="Georgia" charset="0"/>
                        </a:rPr>
                        <a:t>the effects of isolation on China.</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Does not accurately present a counter argument.</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Key words are not used or inaccurate.</a:t>
                      </a:r>
                      <a:endParaRPr lang="en-US" sz="14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1400" b="0" i="0" u="none" strike="noStrike" dirty="0">
                          <a:solidFill>
                            <a:srgbClr val="000000"/>
                          </a:solidFill>
                          <a:effectLst/>
                          <a:latin typeface="Georgia" charset="0"/>
                        </a:rPr>
                        <a:t>Product is incomplete.</a:t>
                      </a:r>
                      <a:endParaRPr lang="en-US" sz="1400" b="0" i="0" u="none" strike="noStrike" dirty="0">
                        <a:solidFill>
                          <a:srgbClr val="000000"/>
                        </a:solidFill>
                        <a:effectLst/>
                        <a:latin typeface="Arial" charset="0"/>
                      </a:endParaRPr>
                    </a:p>
                  </a:txBody>
                  <a:tcPr marL="68580" marR="6858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890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 – 10 Minutes.</a:t>
            </a:r>
            <a:endParaRPr lang="en-US" b="1" dirty="0"/>
          </a:p>
        </p:txBody>
      </p:sp>
      <p:sp>
        <p:nvSpPr>
          <p:cNvPr id="3" name="Content Placeholder 2"/>
          <p:cNvSpPr>
            <a:spLocks noGrp="1"/>
          </p:cNvSpPr>
          <p:nvPr>
            <p:ph idx="1"/>
          </p:nvPr>
        </p:nvSpPr>
        <p:spPr>
          <a:xfrm>
            <a:off x="838200" y="1452282"/>
            <a:ext cx="10515600" cy="4724681"/>
          </a:xfrm>
        </p:spPr>
        <p:txBody>
          <a:bodyPr>
            <a:normAutofit/>
          </a:bodyPr>
          <a:lstStyle/>
          <a:p>
            <a:r>
              <a:rPr lang="en-US" sz="4400" dirty="0" smtClean="0"/>
              <a:t>Using </a:t>
            </a:r>
            <a:r>
              <a:rPr lang="en-US" sz="4400" b="1" u="sng" dirty="0" smtClean="0"/>
              <a:t>Document</a:t>
            </a:r>
            <a:r>
              <a:rPr lang="en-US" sz="4400" dirty="0" smtClean="0"/>
              <a:t> </a:t>
            </a:r>
            <a:r>
              <a:rPr lang="en-US" sz="4400" b="1" u="sng" dirty="0" smtClean="0"/>
              <a:t>D</a:t>
            </a:r>
            <a:r>
              <a:rPr lang="en-US" sz="4400" dirty="0" smtClean="0"/>
              <a:t> and your </a:t>
            </a:r>
            <a:r>
              <a:rPr lang="en-US" sz="4400" b="1" u="sng" dirty="0" smtClean="0"/>
              <a:t>Graphic</a:t>
            </a:r>
            <a:r>
              <a:rPr lang="en-US" sz="4400" dirty="0" smtClean="0"/>
              <a:t> </a:t>
            </a:r>
            <a:r>
              <a:rPr lang="en-US" sz="4400" b="1" u="sng" dirty="0" smtClean="0"/>
              <a:t>Organizer</a:t>
            </a:r>
            <a:r>
              <a:rPr lang="en-US" sz="4400" dirty="0" smtClean="0"/>
              <a:t> to complete information for the Indian Ocean</a:t>
            </a:r>
          </a:p>
        </p:txBody>
      </p:sp>
    </p:spTree>
    <p:extLst>
      <p:ext uri="{BB962C8B-B14F-4D97-AF65-F5344CB8AC3E}">
        <p14:creationId xmlns:p14="http://schemas.microsoft.com/office/powerpoint/2010/main" val="73693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6" y="365125"/>
            <a:ext cx="11798710" cy="1325563"/>
          </a:xfrm>
        </p:spPr>
        <p:txBody>
          <a:bodyPr>
            <a:normAutofit/>
          </a:bodyPr>
          <a:lstStyle/>
          <a:p>
            <a:r>
              <a:rPr lang="en-US" sz="4000" b="1" dirty="0" smtClean="0"/>
              <a:t>AIM: Did isolationism help or hurt China’s Development?</a:t>
            </a:r>
            <a:endParaRPr lang="en-US" sz="4000" b="1" dirty="0"/>
          </a:p>
        </p:txBody>
      </p:sp>
      <p:sp>
        <p:nvSpPr>
          <p:cNvPr id="3" name="Content Placeholder 2"/>
          <p:cNvSpPr>
            <a:spLocks noGrp="1"/>
          </p:cNvSpPr>
          <p:nvPr>
            <p:ph idx="1"/>
          </p:nvPr>
        </p:nvSpPr>
        <p:spPr>
          <a:xfrm>
            <a:off x="5554132" y="1605708"/>
            <a:ext cx="5799667" cy="4633727"/>
          </a:xfrm>
        </p:spPr>
        <p:txBody>
          <a:bodyPr>
            <a:normAutofit lnSpcReduction="10000"/>
          </a:bodyPr>
          <a:lstStyle/>
          <a:p>
            <a:pPr marL="0" indent="0" fontAlgn="t">
              <a:spcBef>
                <a:spcPts val="0"/>
              </a:spcBef>
              <a:buNone/>
            </a:pPr>
            <a:r>
              <a:rPr lang="en-US" sz="3600" b="0" i="1" u="none" strike="noStrike" dirty="0" smtClean="0">
                <a:solidFill>
                  <a:srgbClr val="000000"/>
                </a:solidFill>
                <a:effectLst/>
                <a:latin typeface="Calibri" charset="0"/>
              </a:rPr>
              <a:t>What is the perspective of each woman?</a:t>
            </a:r>
            <a:r>
              <a:rPr lang="en-US" sz="3600" dirty="0" smtClean="0">
                <a:effectLst/>
              </a:rPr>
              <a:t/>
            </a:r>
            <a:br>
              <a:rPr lang="en-US" sz="3600" dirty="0" smtClean="0">
                <a:effectLst/>
              </a:rPr>
            </a:br>
            <a:r>
              <a:rPr lang="en-US" sz="3600" b="1" i="1" u="none" strike="noStrike" dirty="0" smtClean="0">
                <a:solidFill>
                  <a:srgbClr val="000000"/>
                </a:solidFill>
                <a:effectLst/>
                <a:latin typeface="Calibri" charset="0"/>
              </a:rPr>
              <a:t>Left:</a:t>
            </a:r>
          </a:p>
          <a:p>
            <a:pPr marL="0" indent="0" fontAlgn="t">
              <a:spcBef>
                <a:spcPts val="0"/>
              </a:spcBef>
              <a:buNone/>
            </a:pPr>
            <a:endParaRPr lang="en-US" sz="3600" b="1" dirty="0" smtClean="0">
              <a:effectLst/>
            </a:endParaRPr>
          </a:p>
          <a:p>
            <a:pPr marL="0" indent="0" fontAlgn="t">
              <a:spcBef>
                <a:spcPts val="0"/>
              </a:spcBef>
              <a:buNone/>
            </a:pPr>
            <a:r>
              <a:rPr lang="en-US" sz="3600" b="1" dirty="0" smtClean="0">
                <a:effectLst/>
              </a:rPr>
              <a:t/>
            </a:r>
            <a:br>
              <a:rPr lang="en-US" sz="3600" b="1" dirty="0" smtClean="0">
                <a:effectLst/>
              </a:rPr>
            </a:br>
            <a:r>
              <a:rPr lang="en-US" sz="3600" b="1" i="1" u="none" strike="noStrike" dirty="0" smtClean="0">
                <a:solidFill>
                  <a:srgbClr val="000000"/>
                </a:solidFill>
                <a:effectLst/>
                <a:latin typeface="Calibri" charset="0"/>
              </a:rPr>
              <a:t>Right:</a:t>
            </a:r>
            <a:r>
              <a:rPr lang="en-US" sz="3600" dirty="0" smtClean="0">
                <a:effectLst/>
              </a:rPr>
              <a:t/>
            </a:r>
            <a:br>
              <a:rPr lang="en-US" sz="3600" dirty="0" smtClean="0">
                <a:effectLst/>
              </a:rPr>
            </a:br>
            <a:r>
              <a:rPr lang="en-US" sz="3600" dirty="0" smtClean="0">
                <a:effectLst/>
              </a:rPr>
              <a:t/>
            </a:r>
            <a:br>
              <a:rPr lang="en-US" sz="3600" dirty="0" smtClean="0">
                <a:effectLst/>
              </a:rPr>
            </a:br>
            <a:r>
              <a:rPr lang="en-US" sz="3600" dirty="0" smtClean="0">
                <a:effectLst/>
              </a:rPr>
              <a:t/>
            </a:r>
            <a:br>
              <a:rPr lang="en-US" sz="3600" dirty="0" smtClean="0">
                <a:effectLst/>
              </a:rPr>
            </a:br>
            <a:r>
              <a:rPr lang="en-US" sz="3600" b="0" i="1" u="none" strike="noStrike" dirty="0" smtClean="0">
                <a:solidFill>
                  <a:srgbClr val="000000"/>
                </a:solidFill>
                <a:effectLst/>
                <a:latin typeface="Calibri" charset="0"/>
              </a:rPr>
              <a:t>Why do you think these women don’t agree?</a:t>
            </a:r>
            <a:endParaRPr lang="en-US" sz="3600" dirty="0" smtClean="0">
              <a:effectLst/>
            </a:endParaRPr>
          </a:p>
          <a:p>
            <a:pPr marL="0" indent="0">
              <a:buNone/>
            </a:pPr>
            <a:endParaRPr lang="en-US" sz="3600" b="1" dirty="0"/>
          </a:p>
        </p:txBody>
      </p:sp>
      <p:pic>
        <p:nvPicPr>
          <p:cNvPr id="1028" name="Picture 4" descr="mage result for ethnocentrism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32" y="1726888"/>
            <a:ext cx="5493808" cy="350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6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Note Catcher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8169548"/>
              </p:ext>
            </p:extLst>
          </p:nvPr>
        </p:nvGraphicFramePr>
        <p:xfrm>
          <a:off x="363073" y="1462554"/>
          <a:ext cx="11228293" cy="4922520"/>
        </p:xfrm>
        <a:graphic>
          <a:graphicData uri="http://schemas.openxmlformats.org/drawingml/2006/table">
            <a:tbl>
              <a:tblPr firstRow="1" bandRow="1">
                <a:tableStyleId>{073A0DAA-6AF3-43AB-8588-CEC1D06C72B9}</a:tableStyleId>
              </a:tblPr>
              <a:tblGrid>
                <a:gridCol w="2681349"/>
                <a:gridCol w="4240326"/>
                <a:gridCol w="1302958"/>
                <a:gridCol w="3003660"/>
              </a:tblGrid>
              <a:tr h="370840">
                <a:tc>
                  <a:txBody>
                    <a:bodyPr/>
                    <a:lstStyle/>
                    <a:p>
                      <a:r>
                        <a:rPr lang="en-US" dirty="0" smtClean="0"/>
                        <a:t>Document/Topic</a:t>
                      </a:r>
                      <a:endParaRPr lang="en-US" dirty="0"/>
                    </a:p>
                  </a:txBody>
                  <a:tcPr/>
                </a:tc>
                <a:tc>
                  <a:txBody>
                    <a:bodyPr/>
                    <a:lstStyle/>
                    <a:p>
                      <a:r>
                        <a:rPr lang="en-US" dirty="0" smtClean="0"/>
                        <a:t>Comprehension Question</a:t>
                      </a:r>
                      <a:endParaRPr lang="en-US" dirty="0"/>
                    </a:p>
                  </a:txBody>
                  <a:tcPr/>
                </a:tc>
                <a:tc>
                  <a:txBody>
                    <a:bodyPr/>
                    <a:lstStyle/>
                    <a:p>
                      <a:r>
                        <a:rPr lang="en-US" dirty="0" smtClean="0"/>
                        <a:t>Isolation/Interaction?</a:t>
                      </a:r>
                      <a:endParaRPr lang="en-US" dirty="0"/>
                    </a:p>
                  </a:txBody>
                  <a:tcPr/>
                </a:tc>
                <a:tc>
                  <a:txBody>
                    <a:bodyPr/>
                    <a:lstStyle/>
                    <a:p>
                      <a:r>
                        <a:rPr lang="en-US" dirty="0" smtClean="0"/>
                        <a:t>Grade</a:t>
                      </a:r>
                      <a:r>
                        <a:rPr lang="en-US" baseline="0" dirty="0" smtClean="0"/>
                        <a:t> + </a:t>
                      </a:r>
                      <a:r>
                        <a:rPr lang="en-US" dirty="0" smtClean="0"/>
                        <a:t>Explanation</a:t>
                      </a:r>
                      <a:endParaRPr lang="en-US" dirty="0"/>
                    </a:p>
                  </a:txBody>
                  <a:tcPr/>
                </a:tc>
              </a:tr>
              <a:tr h="370840">
                <a:tc>
                  <a:txBody>
                    <a:bodyPr/>
                    <a:lstStyle/>
                    <a:p>
                      <a:r>
                        <a:rPr lang="en-US" sz="2500" b="0" i="0" u="none" strike="noStrike" kern="1200" dirty="0" smtClean="0">
                          <a:solidFill>
                            <a:schemeClr val="dk1"/>
                          </a:solidFill>
                          <a:effectLst/>
                          <a:latin typeface="+mn-lt"/>
                          <a:ea typeface="+mn-ea"/>
                          <a:cs typeface="+mn-cs"/>
                        </a:rPr>
                        <a:t>A: Technological Advances</a:t>
                      </a:r>
                      <a:endParaRPr lang="en-US" sz="2500" dirty="0"/>
                    </a:p>
                  </a:txBody>
                  <a:tcPr/>
                </a:tc>
                <a:tc>
                  <a:txBody>
                    <a:bodyPr/>
                    <a:lstStyle/>
                    <a:p>
                      <a:pPr rtl="0"/>
                      <a:r>
                        <a:rPr lang="en-US" sz="2500" b="0" i="0" u="none" strike="noStrike" kern="1200" dirty="0" smtClean="0">
                          <a:solidFill>
                            <a:schemeClr val="dk1"/>
                          </a:solidFill>
                          <a:effectLst/>
                          <a:latin typeface="+mn-lt"/>
                          <a:ea typeface="+mn-ea"/>
                          <a:cs typeface="+mn-cs"/>
                        </a:rPr>
                        <a:t>What were two accomplishments of the Ming Dynasty?</a:t>
                      </a:r>
                      <a:endParaRPr lang="en-US" sz="2500" b="0" dirty="0" smtClean="0">
                        <a:effectLst/>
                      </a:endParaRPr>
                    </a:p>
                    <a:p>
                      <a:pPr rtl="0"/>
                      <a:r>
                        <a:rPr lang="en-US" sz="2500" b="0" dirty="0" smtClean="0">
                          <a:effectLst/>
                        </a:rPr>
                        <a:t/>
                      </a:r>
                      <a:br>
                        <a:rPr lang="en-US" sz="2500" b="0" dirty="0" smtClean="0">
                          <a:effectLst/>
                        </a:rPr>
                      </a:br>
                      <a:r>
                        <a:rPr lang="en-US" sz="2500" b="0" i="0" u="none" strike="noStrike" kern="1200" dirty="0" smtClean="0">
                          <a:solidFill>
                            <a:schemeClr val="dk1"/>
                          </a:solidFill>
                          <a:effectLst/>
                          <a:latin typeface="+mn-lt"/>
                          <a:ea typeface="+mn-ea"/>
                          <a:cs typeface="+mn-cs"/>
                        </a:rPr>
                        <a:t>-</a:t>
                      </a:r>
                      <a:endParaRPr lang="en-US" sz="2500" b="0" dirty="0" smtClean="0">
                        <a:effectLst/>
                      </a:endParaRPr>
                    </a:p>
                    <a:p>
                      <a:pPr rtl="0"/>
                      <a:r>
                        <a:rPr lang="en-US" sz="2500" b="0" dirty="0" smtClean="0">
                          <a:effectLst/>
                        </a:rPr>
                        <a:t/>
                      </a:r>
                      <a:br>
                        <a:rPr lang="en-US" sz="2500" b="0" dirty="0" smtClean="0">
                          <a:effectLst/>
                        </a:rPr>
                      </a:br>
                      <a:r>
                        <a:rPr lang="en-US" sz="2500" b="0" i="0" u="none" strike="noStrike" kern="1200" dirty="0" smtClean="0">
                          <a:solidFill>
                            <a:schemeClr val="dk1"/>
                          </a:solidFill>
                          <a:effectLst/>
                          <a:latin typeface="+mn-lt"/>
                          <a:ea typeface="+mn-ea"/>
                          <a:cs typeface="+mn-cs"/>
                        </a:rPr>
                        <a:t>-</a:t>
                      </a:r>
                      <a:r>
                        <a:rPr lang="en-US" sz="2500" b="0" dirty="0" smtClean="0">
                          <a:effectLst/>
                        </a:rPr>
                        <a:t/>
                      </a:r>
                      <a:br>
                        <a:rPr lang="en-US" sz="2500" b="0" dirty="0" smtClean="0">
                          <a:effectLst/>
                        </a:rPr>
                      </a:br>
                      <a:r>
                        <a:rPr lang="en-US" sz="2500" b="0" i="0" u="none" strike="noStrike" kern="1200" dirty="0" smtClean="0">
                          <a:solidFill>
                            <a:schemeClr val="dk1"/>
                          </a:solidFill>
                          <a:effectLst/>
                          <a:latin typeface="+mn-lt"/>
                          <a:ea typeface="+mn-ea"/>
                          <a:cs typeface="+mn-cs"/>
                        </a:rPr>
                        <a:t>Why were these accomplishments possible?</a:t>
                      </a:r>
                      <a:endParaRPr lang="en-US" sz="2500" b="0" dirty="0" smtClean="0">
                        <a:effectLst/>
                      </a:endParaRPr>
                    </a:p>
                    <a:p>
                      <a:r>
                        <a:rPr lang="en-US" sz="2500" b="0" dirty="0" smtClean="0">
                          <a:effectLst/>
                        </a:rPr>
                        <a:t/>
                      </a:r>
                      <a:br>
                        <a:rPr lang="en-US" sz="2500" b="0" dirty="0" smtClean="0">
                          <a:effectLst/>
                        </a:rPr>
                      </a:br>
                      <a:endParaRPr lang="en-US" sz="2500"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1674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165" y="338231"/>
            <a:ext cx="10515600" cy="1325563"/>
          </a:xfrm>
        </p:spPr>
        <p:txBody>
          <a:bodyPr/>
          <a:lstStyle/>
          <a:p>
            <a:r>
              <a:rPr lang="en-US" dirty="0" smtClean="0"/>
              <a:t>Advancements/Accomplishments of the Ming Dynasty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4702911"/>
              </p:ext>
            </p:extLst>
          </p:nvPr>
        </p:nvGraphicFramePr>
        <p:xfrm>
          <a:off x="1521386" y="1780316"/>
          <a:ext cx="7912100" cy="3901440"/>
        </p:xfrm>
        <a:graphic>
          <a:graphicData uri="http://schemas.openxmlformats.org/drawingml/2006/table">
            <a:tbl>
              <a:tblPr/>
              <a:tblGrid>
                <a:gridCol w="7912100"/>
              </a:tblGrid>
              <a:tr h="0">
                <a:tc>
                  <a:txBody>
                    <a:bodyPr/>
                    <a:lstStyle/>
                    <a:p>
                      <a:pPr rtl="0" fontAlgn="t">
                        <a:spcBef>
                          <a:spcPts val="0"/>
                        </a:spcBef>
                        <a:spcAft>
                          <a:spcPts val="0"/>
                        </a:spcAft>
                      </a:pPr>
                      <a:r>
                        <a:rPr lang="en-US" sz="2500" b="0" i="0" u="none" strike="noStrike" dirty="0">
                          <a:solidFill>
                            <a:srgbClr val="000000"/>
                          </a:solidFill>
                          <a:effectLst/>
                          <a:latin typeface="Times New Roman" charset="0"/>
                        </a:rPr>
                        <a:t>Advancements/Achievements of the Ming Dynasty</a:t>
                      </a:r>
                      <a:endParaRPr lang="en-US" sz="2500" dirty="0">
                        <a:effectLst/>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Great Wall</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Zheng He Voyages</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Printing and literature</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Book on Traditional Chinese Medicine</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Forbidden City</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Encyclopedia Written in 1403</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Porcelain Pagoda</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Ceramics</a:t>
                      </a:r>
                      <a:endParaRPr lang="en-US" sz="2500" b="0" i="0" u="none" strike="noStrike" dirty="0">
                        <a:solidFill>
                          <a:srgbClr val="000000"/>
                        </a:solidFill>
                        <a:effectLst/>
                        <a:latin typeface="Arial" charset="0"/>
                      </a:endParaRPr>
                    </a:p>
                    <a:p>
                      <a:pPr rtl="0" fontAlgn="base">
                        <a:spcBef>
                          <a:spcPts val="0"/>
                        </a:spcBef>
                        <a:spcAft>
                          <a:spcPts val="0"/>
                        </a:spcAft>
                        <a:buFont typeface="Arial" charset="0"/>
                        <a:buChar char="•"/>
                      </a:pPr>
                      <a:r>
                        <a:rPr lang="en-US" sz="2500" b="0" i="0" u="none" strike="noStrike" dirty="0">
                          <a:solidFill>
                            <a:srgbClr val="000000"/>
                          </a:solidFill>
                          <a:effectLst/>
                          <a:latin typeface="Times New Roman" charset="0"/>
                        </a:rPr>
                        <a:t>Agricultural reforms led to a huge surplus</a:t>
                      </a:r>
                      <a:endParaRPr lang="en-US" sz="2500" b="0" i="0" u="none" strike="noStrike" dirty="0">
                        <a:solidFill>
                          <a:srgbClr val="000000"/>
                        </a:solidFill>
                        <a:effectLst/>
                        <a:latin typeface="Arial" charset="0"/>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529915" y="30909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2635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Forbidden City</a:t>
            </a:r>
            <a:endParaRPr lang="en-US" dirty="0"/>
          </a:p>
        </p:txBody>
      </p:sp>
      <p:sp>
        <p:nvSpPr>
          <p:cNvPr id="3" name="Content Placeholder 2"/>
          <p:cNvSpPr>
            <a:spLocks noGrp="1"/>
          </p:cNvSpPr>
          <p:nvPr>
            <p:ph idx="1"/>
          </p:nvPr>
        </p:nvSpPr>
        <p:spPr/>
        <p:txBody>
          <a:bodyPr/>
          <a:lstStyle/>
          <a:p>
            <a:endParaRPr lang="en-US"/>
          </a:p>
        </p:txBody>
      </p:sp>
      <p:pic>
        <p:nvPicPr>
          <p:cNvPr id="3074" name="Picture 2" descr="mage result for forbidden c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9141" y="1690688"/>
            <a:ext cx="6225988" cy="474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92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 Technological Advances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115833"/>
              </p:ext>
            </p:extLst>
          </p:nvPr>
        </p:nvGraphicFramePr>
        <p:xfrm>
          <a:off x="273423" y="1690688"/>
          <a:ext cx="7912100" cy="4663440"/>
        </p:xfrm>
        <a:graphic>
          <a:graphicData uri="http://schemas.openxmlformats.org/drawingml/2006/table">
            <a:tbl>
              <a:tblPr/>
              <a:tblGrid>
                <a:gridCol w="7912100"/>
              </a:tblGrid>
              <a:tr h="0">
                <a:tc>
                  <a:txBody>
                    <a:bodyPr/>
                    <a:lstStyle/>
                    <a:p>
                      <a:pPr rtl="0" fontAlgn="t">
                        <a:spcBef>
                          <a:spcPts val="0"/>
                        </a:spcBef>
                        <a:spcAft>
                          <a:spcPts val="0"/>
                        </a:spcAft>
                      </a:pPr>
                      <a:r>
                        <a:rPr lang="en-US" sz="2500" b="0" i="0" u="none" strike="noStrike" dirty="0">
                          <a:solidFill>
                            <a:srgbClr val="000000"/>
                          </a:solidFill>
                          <a:effectLst/>
                          <a:latin typeface="Calibri" charset="0"/>
                        </a:rPr>
                        <a:t> In 1368, the Mongol dynasty fell and the Ming emperors gained power.  During the Ming dynasty, China enjoyed nearly three hundred years of stability and prosperity.  Ming emperors expanded the Chinese empire to include Korea, Burma, and Vietnam.  </a:t>
                      </a:r>
                      <a:endParaRPr lang="en-US" sz="2500" dirty="0">
                        <a:effectLst/>
                      </a:endParaRPr>
                    </a:p>
                    <a:p>
                      <a:pPr rtl="0" fontAlgn="t">
                        <a:spcBef>
                          <a:spcPts val="0"/>
                        </a:spcBef>
                        <a:spcAft>
                          <a:spcPts val="0"/>
                        </a:spcAft>
                      </a:pPr>
                      <a:r>
                        <a:rPr lang="en-US" sz="2500" dirty="0">
                          <a:effectLst/>
                        </a:rPr>
                        <a:t/>
                      </a:r>
                      <a:br>
                        <a:rPr lang="en-US" sz="2500" dirty="0">
                          <a:effectLst/>
                        </a:rPr>
                      </a:br>
                      <a:r>
                        <a:rPr lang="en-US" sz="2500" b="0" i="0" u="none" strike="noStrike" dirty="0">
                          <a:solidFill>
                            <a:srgbClr val="000000"/>
                          </a:solidFill>
                          <a:effectLst/>
                          <a:latin typeface="Calibri" charset="0"/>
                        </a:rPr>
                        <a:t>The Ming constructed a magnificent Imperial palace in Beijing, known as the Forbidden City, which became home to all later Chinese emperors.  In addition, art and literature flourished in Ming China.  Trade prospered.  The Ming even sponsored great naval expeditions, such as the voyages of Zheng He to India, Arabia, and Africa in the early 1400s.  </a:t>
                      </a:r>
                      <a:endParaRPr lang="en-US" sz="2500" dirty="0">
                        <a:effectLst/>
                      </a:endParaRP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838200" y="191966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9425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Document Note Catcher</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0742683"/>
              </p:ext>
            </p:extLst>
          </p:nvPr>
        </p:nvGraphicFramePr>
        <p:xfrm>
          <a:off x="309282" y="1476001"/>
          <a:ext cx="11291047" cy="5255270"/>
        </p:xfrm>
        <a:graphic>
          <a:graphicData uri="http://schemas.openxmlformats.org/drawingml/2006/table">
            <a:tbl>
              <a:tblPr firstRow="1" bandRow="1">
                <a:tableStyleId>{073A0DAA-6AF3-43AB-8588-CEC1D06C72B9}</a:tableStyleId>
              </a:tblPr>
              <a:tblGrid>
                <a:gridCol w="2366683"/>
                <a:gridCol w="4593677"/>
                <a:gridCol w="1434367"/>
                <a:gridCol w="2896320"/>
              </a:tblGrid>
              <a:tr h="1024992">
                <a:tc>
                  <a:txBody>
                    <a:bodyPr/>
                    <a:lstStyle/>
                    <a:p>
                      <a:r>
                        <a:rPr lang="en-US" sz="2500" dirty="0" smtClean="0"/>
                        <a:t>Document/</a:t>
                      </a:r>
                    </a:p>
                    <a:p>
                      <a:r>
                        <a:rPr lang="en-US" sz="2500" dirty="0" smtClean="0"/>
                        <a:t>Topic</a:t>
                      </a:r>
                      <a:endParaRPr lang="en-US" sz="2500" dirty="0"/>
                    </a:p>
                  </a:txBody>
                  <a:tcPr/>
                </a:tc>
                <a:tc>
                  <a:txBody>
                    <a:bodyPr/>
                    <a:lstStyle/>
                    <a:p>
                      <a:r>
                        <a:rPr lang="en-US" sz="2500" dirty="0" smtClean="0"/>
                        <a:t>Comprehension Question</a:t>
                      </a:r>
                      <a:endParaRPr lang="en-US" sz="2500" dirty="0"/>
                    </a:p>
                  </a:txBody>
                  <a:tcPr/>
                </a:tc>
                <a:tc>
                  <a:txBody>
                    <a:bodyPr/>
                    <a:lstStyle/>
                    <a:p>
                      <a:r>
                        <a:rPr lang="en-US" sz="2500" dirty="0" smtClean="0"/>
                        <a:t>Isolation/Interaction?</a:t>
                      </a:r>
                      <a:endParaRPr lang="en-US" sz="2500" dirty="0"/>
                    </a:p>
                  </a:txBody>
                  <a:tcPr/>
                </a:tc>
                <a:tc>
                  <a:txBody>
                    <a:bodyPr/>
                    <a:lstStyle/>
                    <a:p>
                      <a:r>
                        <a:rPr lang="en-US" sz="2500" dirty="0" smtClean="0"/>
                        <a:t>Grade</a:t>
                      </a:r>
                      <a:r>
                        <a:rPr lang="en-US" sz="2500" baseline="0" dirty="0" smtClean="0"/>
                        <a:t> + </a:t>
                      </a:r>
                      <a:r>
                        <a:rPr lang="en-US" sz="2500" dirty="0" smtClean="0"/>
                        <a:t>Explanation</a:t>
                      </a:r>
                      <a:endParaRPr lang="en-US" sz="2500" dirty="0"/>
                    </a:p>
                  </a:txBody>
                  <a:tcPr/>
                </a:tc>
              </a:tr>
              <a:tr h="4020830">
                <a:tc>
                  <a:txBody>
                    <a:bodyPr/>
                    <a:lstStyle/>
                    <a:p>
                      <a:r>
                        <a:rPr lang="en-US" sz="2500" b="0" i="0" u="none" strike="noStrike" kern="1200" dirty="0" smtClean="0">
                          <a:solidFill>
                            <a:schemeClr val="dk1"/>
                          </a:solidFill>
                          <a:effectLst/>
                          <a:latin typeface="+mn-lt"/>
                          <a:ea typeface="+mn-ea"/>
                          <a:cs typeface="+mn-cs"/>
                        </a:rPr>
                        <a:t>B: Zheng He Voyages</a:t>
                      </a:r>
                      <a:endParaRPr lang="en-US" sz="2500" dirty="0"/>
                    </a:p>
                  </a:txBody>
                  <a:tcPr/>
                </a:tc>
                <a:tc>
                  <a:txBody>
                    <a:bodyPr/>
                    <a:lstStyle/>
                    <a:p>
                      <a:pPr rtl="0"/>
                      <a:r>
                        <a:rPr lang="en-US" sz="2500" b="0" i="0" u="none" strike="noStrike" kern="1200" dirty="0" smtClean="0">
                          <a:solidFill>
                            <a:schemeClr val="dk1"/>
                          </a:solidFill>
                          <a:effectLst/>
                          <a:latin typeface="+mn-lt"/>
                          <a:ea typeface="+mn-ea"/>
                          <a:cs typeface="+mn-cs"/>
                        </a:rPr>
                        <a:t>List 2 accomplishments from Zheng He’s voyages:</a:t>
                      </a:r>
                      <a:endParaRPr lang="en-US" sz="2500" b="0" dirty="0" smtClean="0">
                        <a:effectLst/>
                      </a:endParaRPr>
                    </a:p>
                    <a:p>
                      <a:pPr rtl="0"/>
                      <a:r>
                        <a:rPr lang="en-US" sz="2500" b="0" i="0" u="none" strike="noStrike" kern="1200" dirty="0" smtClean="0">
                          <a:solidFill>
                            <a:schemeClr val="dk1"/>
                          </a:solidFill>
                          <a:effectLst/>
                          <a:latin typeface="+mn-lt"/>
                          <a:ea typeface="+mn-ea"/>
                          <a:cs typeface="+mn-cs"/>
                        </a:rPr>
                        <a:t>-</a:t>
                      </a:r>
                      <a:endParaRPr lang="en-US" sz="2500" b="0" dirty="0" smtClean="0">
                        <a:effectLst/>
                      </a:endParaRPr>
                    </a:p>
                    <a:p>
                      <a:pPr rtl="0"/>
                      <a:r>
                        <a:rPr lang="en-US" sz="2500" b="0" i="0" u="none" strike="noStrike" kern="1200" dirty="0" smtClean="0">
                          <a:solidFill>
                            <a:schemeClr val="dk1"/>
                          </a:solidFill>
                          <a:effectLst/>
                          <a:latin typeface="+mn-lt"/>
                          <a:ea typeface="+mn-ea"/>
                          <a:cs typeface="+mn-cs"/>
                        </a:rPr>
                        <a:t>-</a:t>
                      </a:r>
                      <a:endParaRPr lang="en-US" sz="2500" b="0" dirty="0" smtClean="0">
                        <a:effectLst/>
                      </a:endParaRPr>
                    </a:p>
                    <a:p>
                      <a:pPr rtl="0"/>
                      <a:r>
                        <a:rPr lang="en-US" sz="2500" b="0" i="0" u="none" strike="noStrike" kern="1200" dirty="0" smtClean="0">
                          <a:solidFill>
                            <a:schemeClr val="dk1"/>
                          </a:solidFill>
                          <a:effectLst/>
                          <a:latin typeface="+mn-lt"/>
                          <a:ea typeface="+mn-ea"/>
                          <a:cs typeface="+mn-cs"/>
                        </a:rPr>
                        <a:t>What ended the Chinese “Age of Exploration”?</a:t>
                      </a:r>
                      <a:endParaRPr lang="en-US" sz="2500" b="0" dirty="0" smtClean="0">
                        <a:effectLst/>
                      </a:endParaRPr>
                    </a:p>
                    <a:p>
                      <a:pPr rtl="0"/>
                      <a:endParaRPr lang="en-US" sz="2500" b="0" dirty="0" smtClean="0">
                        <a:effectLst/>
                      </a:endParaRPr>
                    </a:p>
                    <a:p>
                      <a:r>
                        <a:rPr lang="en-US" sz="2500" b="0" dirty="0" smtClean="0">
                          <a:effectLst/>
                        </a:rPr>
                        <a:t/>
                      </a:r>
                      <a:br>
                        <a:rPr lang="en-US" sz="2500" b="0" dirty="0" smtClean="0">
                          <a:effectLst/>
                        </a:rPr>
                      </a:br>
                      <a:endParaRPr lang="en-US" sz="2500" dirty="0"/>
                    </a:p>
                  </a:txBody>
                  <a:tcPr/>
                </a:tc>
                <a:tc>
                  <a:txBody>
                    <a:bodyPr/>
                    <a:lstStyle/>
                    <a:p>
                      <a:endParaRPr lang="en-US" sz="2500"/>
                    </a:p>
                  </a:txBody>
                  <a:tcPr/>
                </a:tc>
                <a:tc>
                  <a:txBody>
                    <a:bodyPr/>
                    <a:lstStyle/>
                    <a:p>
                      <a:endParaRPr lang="en-US" sz="2500" dirty="0"/>
                    </a:p>
                  </a:txBody>
                  <a:tcPr/>
                </a:tc>
              </a:tr>
            </a:tbl>
          </a:graphicData>
        </a:graphic>
      </p:graphicFrame>
    </p:spTree>
    <p:extLst>
      <p:ext uri="{BB962C8B-B14F-4D97-AF65-F5344CB8AC3E}">
        <p14:creationId xmlns:p14="http://schemas.microsoft.com/office/powerpoint/2010/main" val="66000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Desktop/Screen%20Shot%202017-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42875"/>
            <a:ext cx="11585449" cy="603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319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428</Words>
  <Application>Microsoft Macintosh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Calibri Light</vt:lpstr>
      <vt:lpstr>Georgia</vt:lpstr>
      <vt:lpstr>Helvetica Neue</vt:lpstr>
      <vt:lpstr>Times New Roman</vt:lpstr>
      <vt:lpstr>Arial</vt:lpstr>
      <vt:lpstr>Office Theme</vt:lpstr>
      <vt:lpstr>S2U1L2 Ming Dynasty</vt:lpstr>
      <vt:lpstr>DO NOW – 10 Minutes.</vt:lpstr>
      <vt:lpstr>AIM: Did isolationism help or hurt China’s Development?</vt:lpstr>
      <vt:lpstr>Document Note Catcher</vt:lpstr>
      <vt:lpstr>Advancements/Accomplishments of the Ming Dynasty</vt:lpstr>
      <vt:lpstr>Forbidden City</vt:lpstr>
      <vt:lpstr>Document A: Technological Advances</vt:lpstr>
      <vt:lpstr>Document Note Catcher</vt:lpstr>
      <vt:lpstr>PowerPoint Presentation</vt:lpstr>
      <vt:lpstr>PowerPoint Presentation</vt:lpstr>
      <vt:lpstr>Document Note Catcher</vt:lpstr>
      <vt:lpstr>Document C: Great Wall of China</vt:lpstr>
      <vt:lpstr>PowerPoint Presentation</vt:lpstr>
      <vt:lpstr>Document Note Catcher</vt:lpstr>
      <vt:lpstr>PowerPoint Presentation</vt:lpstr>
      <vt:lpstr>Document D: Ethnocentrism</vt:lpstr>
      <vt:lpstr>II: Short Response (10 Min)</vt:lpstr>
      <vt:lpstr>Exit Ticket: (10 Min)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Thompson</dc:creator>
  <cp:lastModifiedBy>Christine Thompson</cp:lastModifiedBy>
  <cp:revision>6</cp:revision>
  <dcterms:created xsi:type="dcterms:W3CDTF">2017-02-01T19:42:38Z</dcterms:created>
  <dcterms:modified xsi:type="dcterms:W3CDTF">2017-02-01T22:08:53Z</dcterms:modified>
</cp:coreProperties>
</file>